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ctrTitle"/>
          </p:nvPr>
        </p:nvSpPr>
        <p:spPr/>
        <p:txBody>
          <a:bodyPr/>
          <a:lstStyle/>
          <a:p>
            <a:r>
              <a:t>Week 3: Memory</a:t>
            </a:r>
          </a:p>
        </p:txBody>
      </p:sp>
      <p:sp>
        <p:nvSpPr>
          <p:cNvPr id="3" name="Subtitle 2"/>
          <p:cNvSpPr>
            <a:spLocks noGrp="1"/>
          </p:cNvSpPr>
          <p:nvPr>
            <p:ph type="subTitle" idx="1"/>
          </p:nvPr>
        </p:nvSpPr>
        <p:spPr/>
        <p:txBody>
          <a:bodyPr/>
          <a:lstStyle/>
          <a:p>
            <a:r>
              <a:t>Or: why you walked into the kitchen and stood there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731520" y="4754880"/>
            <a:ext cx="10515600" cy="914400"/>
          </a:xfrm>
          <a:prstGeom prst="rect">
            <a:avLst/>
          </a:prstGeom>
          <a:noFill/>
        </p:spPr>
        <p:txBody>
          <a:bodyPr wrap="none">
            <a:spAutoFit/>
          </a:bodyPr>
          <a:lstStyle/>
          <a:p>
            <a:r>
              <a:rPr sz="2400"/>
              <a:t>3. Long-term memory: the attic. Huge, dusty, hard to search.</a:t>
            </a:r>
          </a:p>
        </p:txBody>
      </p:sp>
      <p:sp>
        <p:nvSpPr>
          <p:cNvPr id="3" name="TextBox 2"/>
          <p:cNvSpPr txBox="1"/>
          <p:nvPr/>
        </p:nvSpPr>
        <p:spPr>
          <a:xfrm>
            <a:off x="731520" y="3474720"/>
            <a:ext cx="10515600" cy="914400"/>
          </a:xfrm>
          <a:prstGeom prst="rect">
            <a:avLst/>
          </a:prstGeom>
          <a:noFill/>
        </p:spPr>
        <p:txBody>
          <a:bodyPr wrap="none">
            <a:spAutoFit/>
          </a:bodyPr>
          <a:lstStyle/>
          <a:p>
            <a:r>
              <a:rPr sz="2400"/>
              <a:t>2. Short-term memory: about seven things, for about twenty seconds.</a:t>
            </a:r>
          </a:p>
        </p:txBody>
      </p:sp>
      <p:sp>
        <p:nvSpPr>
          <p:cNvPr id="4" name="TextBox 3"/>
          <p:cNvSpPr txBox="1"/>
          <p:nvPr/>
        </p:nvSpPr>
        <p:spPr>
          <a:xfrm>
            <a:off x="731520" y="2194560"/>
            <a:ext cx="10515600" cy="914400"/>
          </a:xfrm>
          <a:prstGeom prst="rect">
            <a:avLst/>
          </a:prstGeom>
          <a:noFill/>
        </p:spPr>
        <p:txBody>
          <a:bodyPr wrap="none">
            <a:spAutoFit/>
          </a:bodyPr>
          <a:lstStyle/>
          <a:p>
            <a:r>
              <a:rPr sz="2400"/>
              <a:t>1. Sensory memory: everything, for about half a second.</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Memory</a:t>
            </a:r>
          </a:p>
        </p:txBody>
      </p:sp>
      <p:sp>
        <p:nvSpPr>
          <p:cNvPr id="3" name="Content Placeholder 2"/>
          <p:cNvSpPr>
            <a:spLocks noGrp="1"/>
          </p:cNvSpPr>
          <p:nvPr>
            <p:ph idx="1"/>
          </p:nvPr>
        </p:nvSpPr>
        <p:spPr/>
        <p:txBody>
          <a:bodyPr/>
          <a:lstStyle/>
          <a:p>
            <a:r>
              <a:t> </a:t>
            </a:r>
          </a:p>
        </p:txBody>
      </p:sp>
      <p:pic>
        <p:nvPicPr>
          <p:cNvPr id="4" name="Picture 3" descr="image.png"/>
          <p:cNvPicPr>
            <a:picLocks noChangeAspect="1"/>
          </p:cNvPicPr>
          <p:nvPr/>
        </p:nvPicPr>
        <p:blipFill>
          <a:blip r:embed="rId2"/>
          <a:stretch>
            <a:fillRect/>
          </a:stretch>
        </p:blipFill>
        <p:spPr>
          <a:xfrm>
            <a:off x="1371600" y="2011680"/>
            <a:ext cx="9144000" cy="3048000"/>
          </a:xfrm>
          <a:prstGeom prst="rect">
            <a:avLst/>
          </a:prstGeom>
        </p:spPr>
      </p:pic>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Memory</a:t>
            </a:r>
          </a:p>
        </p:txBody>
      </p:sp>
      <p:sp>
        <p:nvSpPr>
          <p:cNvPr id="3" name="Content Placeholder 2"/>
          <p:cNvSpPr>
            <a:spLocks noGrp="1"/>
          </p:cNvSpPr>
          <p:nvPr>
            <p:ph idx="1"/>
          </p:nvPr>
        </p:nvSpPr>
        <p:spPr/>
        <p:txBody>
          <a:bodyPr/>
          <a:lstStyle/>
          <a:p>
            <a:r>
              <a:rPr sz="1100"/>
              <a:t>Encoding, storage and retrieval are three separate jobs, and each can fail on its own. You can store something perfectly and still fail to retrieve it, which is why the answer arrives in the shower an hour after the quiz. Context helps retrieval: studying where you will be tested, or at least in a similar state, improves recall. Sleep consolidates. Cramming produces confidence that is not, regrettably, the same thing as memory. Spacing your study across days beats one long session, even when it feels slower, because forgetting a little between sessions makes the next retrieval do more work.</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completely scientific study</a:t>
            </a:r>
          </a:p>
        </p:txBody>
      </p:sp>
      <p:sp>
        <p:nvSpPr>
          <p:cNvPr id="3" name="Content Placeholder 2"/>
          <p:cNvSpPr>
            <a:spLocks noGrp="1"/>
          </p:cNvSpPr>
          <p:nvPr>
            <p:ph idx="1"/>
          </p:nvPr>
        </p:nvSpPr>
        <p:spPr/>
        <p:txBody>
          <a:bodyPr/>
          <a:lstStyle/>
          <a:p>
            <a:r>
              <a:t> </a:t>
            </a:r>
          </a:p>
        </p:txBody>
      </p:sp>
      <p:pic>
        <p:nvPicPr>
          <p:cNvPr id="4" name="Picture 3" descr="image.png"/>
          <p:cNvPicPr>
            <a:picLocks noChangeAspect="1"/>
          </p:cNvPicPr>
          <p:nvPr/>
        </p:nvPicPr>
        <p:blipFill>
          <a:blip r:embed="rId2"/>
          <a:stretch>
            <a:fillRect/>
          </a:stretch>
        </p:blipFill>
        <p:spPr>
          <a:xfrm>
            <a:off x="1645920" y="1645920"/>
            <a:ext cx="8686800" cy="5019040"/>
          </a:xfrm>
          <a:prstGeom prst="rect">
            <a:avLst/>
          </a:prstGeom>
        </p:spPr>
      </p:pic>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Myth or fact?</a:t>
            </a:r>
          </a:p>
        </p:txBody>
      </p:sp>
      <p:graphicFrame>
        <p:nvGraphicFramePr>
          <p:cNvPr id="3" name="Table 2"/>
          <p:cNvGraphicFramePr>
            <a:graphicFrameLocks noGrp="1"/>
          </p:cNvGraphicFramePr>
          <p:nvPr/>
        </p:nvGraphicFramePr>
        <p:xfrm>
          <a:off x="914400" y="1645920"/>
          <a:ext cx="10332720" cy="3291840"/>
        </p:xfrm>
        <a:graphic>
          <a:graphicData uri="http://schemas.openxmlformats.org/drawingml/2006/table">
            <a:tbl>
              <a:tblPr firstRow="1" bandRow="1">
                <a:tableStyleId>{5C22544A-7EE6-4342-B048-85BDC9FD1C3A}</a:tableStyleId>
              </a:tblPr>
              <a:tblGrid>
                <a:gridCol w="10332720"/>
              </a:tblGrid>
              <a:tr h="822960">
                <a:tc>
                  <a:txBody>
                    <a:bodyPr/>
                    <a:lstStyle/>
                    <a:p>
                      <a:r>
                        <a:rPr sz="2200">
                          <a:solidFill>
                            <a:srgbClr val="FFFFFF"/>
                          </a:solidFill>
                        </a:rPr>
                        <a:t>We only use ten percent of our brains</a:t>
                      </a:r>
                    </a:p>
                  </a:txBody>
                  <a:tcPr>
                    <a:solidFill>
                      <a:srgbClr val="C62828"/>
                    </a:solidFill>
                  </a:tcPr>
                </a:tc>
              </a:tr>
              <a:tr h="822960">
                <a:tc>
                  <a:txBody>
                    <a:bodyPr/>
                    <a:lstStyle/>
                    <a:p>
                      <a:r>
                        <a:rPr sz="2200">
                          <a:solidFill>
                            <a:srgbClr val="FFFFFF"/>
                          </a:solidFill>
                        </a:rPr>
                        <a:t>Sleep helps you remember what you studied</a:t>
                      </a:r>
                    </a:p>
                  </a:txBody>
                  <a:tcPr>
                    <a:solidFill>
                      <a:srgbClr val="2E7D32"/>
                    </a:solidFill>
                  </a:tcPr>
                </a:tc>
              </a:tr>
              <a:tr h="822960">
                <a:tc>
                  <a:txBody>
                    <a:bodyPr/>
                    <a:lstStyle/>
                    <a:p>
                      <a:r>
                        <a:rPr sz="2200">
                          <a:solidFill>
                            <a:srgbClr val="FFFFFF"/>
                          </a:solidFill>
                        </a:rPr>
                        <a:t>Goldfish have a three-second memory</a:t>
                      </a:r>
                    </a:p>
                  </a:txBody>
                  <a:tcPr>
                    <a:solidFill>
                      <a:srgbClr val="C62828"/>
                    </a:solidFill>
                  </a:tcPr>
                </a:tc>
              </a:tr>
              <a:tr h="822960">
                <a:tc>
                  <a:txBody>
                    <a:bodyPr/>
                    <a:lstStyle/>
                    <a:p>
                      <a:r>
                        <a:rPr sz="2200">
                          <a:solidFill>
                            <a:srgbClr val="FFFFFF"/>
                          </a:solidFill>
                        </a:rPr>
                        <a:t>Testing yourself beats rereading your notes</a:t>
                      </a:r>
                    </a:p>
                  </a:txBody>
                  <a:tcPr>
                    <a:solidFill>
                      <a:srgbClr val="2E7D32"/>
                    </a:solidFill>
                  </a:tcPr>
                </a:tc>
              </a:tr>
            </a:tbl>
          </a:graphicData>
        </a:graphic>
      </p:graphicFrame>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p:txBody>
      </p:sp>
      <p:sp>
        <p:nvSpPr>
          <p:cNvPr id="3" name="Content Placeholder 2"/>
          <p:cNvSpPr>
            <a:spLocks noGrp="1"/>
          </p:cNvSpPr>
          <p:nvPr>
            <p:ph idx="1"/>
          </p:nvPr>
        </p:nvSpPr>
        <p:spPr/>
        <p:txBody>
          <a:bodyPr/>
          <a:lstStyle/>
          <a:p>
            <a:r>
              <a:t>Questions? (I will forget them by Wednesday. Email me.)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