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[Accessing Higher Ground 2026]</a:t>
            </a:r>
          </a:p>
          <a:p/>
          <a:p>
            <a:r>
              <a:t>The proctor introduces the session. Put the microphone on before you say a word, and keep it on all day: when someone speaks from the floor, pass them a mic or repeat what they said into yours before you answer.</a:t>
            </a:r>
          </a:p>
          <a:p/>
          <a:p>
            <a:r>
              <a:t>Say the key point before any logistics, in one sentence: accessibility in higher education does not scale by fixing, it scales by making more people who can, and agents are how one person's know-how reaches a whole course.</a:t>
            </a:r>
          </a:p>
          <a:p/>
          <a:p>
            <a:r>
              <a:t>Describe the slide: the title, the subtitle from the program, and one sentence promising what they leave with.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[The problem]</a:t>
            </a:r>
          </a:p>
          <a:p/>
          <a:p>
            <a:r>
              <a:t>Ask, warmly: who here has a backlog? Who has a spreadsheet with the word final in its name more than once? Let the laugh happen; it is recognition, not mockery.</a:t>
            </a:r>
          </a:p>
          <a:p/>
          <a:p>
            <a:r>
              <a:t>Title II's rule points to WCAG 2.1 AA; 2.2 is the current standard and includes everything 2.1 does. Say it once and move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[Where we will be at 4:00]</a:t>
            </a:r>
          </a:p>
          <a:p/>
          <a:p>
            <a:r>
              <a:t>Read the table out loud, row by row. It is the destination; people relax when they can see it.</a:t>
            </a:r>
          </a:p>
          <a:p/>
          <a:p>
            <a:r>
              <a:t>Maria is a colleague in a disability resource center. She is fictional, and she is one step ahead of the room all 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[The map for today]</a:t>
            </a:r>
          </a:p>
          <a:p/>
          <a:p>
            <a:r>
              <a:t>Read all seven, slowly. This list comes back at the start of every block with one step marked, so nobody ever wonders where we are.</a:t>
            </a:r>
          </a:p>
          <a:p/>
          <a:p>
            <a:r>
              <a:t>Promise them out loud: every step has a finished example to fall back on. Nobody gets stuck and stays stuck.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[Housekeeping]</a:t>
            </a:r>
          </a:p>
          <a:p/>
          <a:p>
            <a:r>
              <a:t>Name the exits and the restrooms, physically pointing.</a:t>
            </a:r>
          </a:p>
          <a:p/>
          <a:p>
            <a:r>
              <a:t>Say the last bullet slowly, then add: that is not an interruption of this workshop - it is this workshop.</a:t>
            </a:r>
          </a:p>
          <a:p/>
          <a:p>
            <a:r>
              <a:t>If anyone is not set up, do not wait for them. Helpers sit with them while the room carries on; the morning is designed so they catch up by lunch.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[Two rules, all day]</a:t>
            </a:r>
          </a:p>
          <a:p/>
          <a:p>
            <a:r>
              <a:t>Set the AI context here, in under a minute. What today covers: agents that analyze course content, find barriers and draft fixes, grounded in checkers and cited standards. What it does not: replacing anyone, or trusting any answer without evidence.</a:t>
            </a:r>
          </a:p>
          <a:p/>
          <a:p>
            <a:r>
              <a:t>Say what makes it different from the other AI sessions this week: it is about higher education accessibility work at scale, built by the people who do that work, and every agent is open source.</a:t>
            </a:r>
          </a:p>
          <a:p/>
          <a:p>
            <a:r>
              <a:t>Name the reasons people hesitate - privacy, accuracy, other people's jobs - once, without dwelling. Rule one answers the first. Grounding answers the second. Rule two answers the third.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[No code, really]</a:t>
            </a:r>
          </a:p>
          <a:p/>
          <a:p>
            <a:r>
              <a:t>This is the slide that lowers the shoulders. Say it twice: if you can write instructions for a new colleague, you can write an agent.</a:t>
            </a:r>
          </a:p>
          <a:p/>
          <a:p>
            <a:r>
              <a:t>The file format is the same one the open-source Accessibility Agents project uses, which is why their agents and yours can work in the same team this afternoon.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[Agents in action]</a:t>
            </a:r>
          </a:p>
          <a:p/>
          <a:p>
            <a:r>
              <a:t>Read the specialists down the list. Pause on the last row: the team has an empty chair, and it is theirs.</a:t>
            </a:r>
          </a:p>
          <a:p/>
          <a:p>
            <a:r>
              <a:t>These specialists are adapted from the open-source Accessibility Agents project. That is where their agents go this afternoon too.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[Block 2 of 7 - 10:50-11:50 - 60 minutes]</a:t>
            </a:r>
          </a:p>
          <a:p/>
          <a:p>
            <a:r>
              <a:t>Say where we are on the journey: step 2 of 7, "Your agent: five plain-English answers." Then show what they will have at the end of this block before anyone starts.</a:t>
            </a:r>
          </a:p>
          <a:p/>
          <a:p>
            <a:r>
              <a:t>Every card has two ready-made agents in examples/agents. Nobody starts from a blank page; everybody starts from something that already works and makes it theirs.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[Watch me first]</a:t>
            </a:r>
          </a:p>
          <a:p/>
          <a:p>
            <a:r>
              <a:t>Read Maria's answers aloud. Then type /design-my-agent in Copilot Chat on the projector and answer as Maria, so they hear the whole conversation once before they have theirs.</a:t>
            </a:r>
          </a:p>
          <a:p/>
          <a:p>
            <a:r>
              <a:t>Joke if the room is warm: Maria's coffee machine has been out of order since August. Her agent does not drink coffee, which is its main advantage.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[Your turn]</a:t>
            </a:r>
          </a:p>
          <a:p/>
          <a:p>
            <a:r>
              <a:t>Helpers move now. Look for the person who has not typed anything yet, and sit with them quietly.</a:t>
            </a:r>
          </a:p>
          <a:p/>
          <a:p>
            <a:r>
              <a:t>Step card 2 has every key and every expected screen in words, for screen reader users and anyone who prefers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[Block 3 of 7 - 11:50-12:15 - 25 minutes]</a:t>
            </a:r>
          </a:p>
          <a:p/>
          <a:p>
            <a:r>
              <a:t>Say where we are on the journey: step 3 of 7, "Your agent at work: Copilot uses it on one course document." Then show what they will have at the end of this block before anyone starts.</a:t>
            </a:r>
          </a:p>
          <a:p/>
          <a:p>
            <a:r>
              <a:t>PSY 101 is fictional: a course about memory and procrastination that keeps forgetting things and running late. The barriers in it are planted on purpose; the answer key is in the facilitator folder.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[Watch me]</a:t>
            </a:r>
          </a:p>
          <a:p/>
          <a:p>
            <a:r>
              <a:t>Read the quote in a confident voice, then the three problems in a normal one. The contrast is the joke, and the lesson.</a:t>
            </a:r>
          </a:p>
          <a:p/>
          <a:p>
            <a:r>
              <a:t>This is a written example, labelled as one in the kit. On the day, show a real first answer from the room if someone offers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[Lunch - 12:15-1:15]</a:t>
            </a:r>
          </a:p>
          <a:p/>
          <a:p>
            <a:r>
              <a:t>Say well done, and mean it. Most people in this room had never written an agent at 10:30.</a:t>
            </a:r>
          </a:p>
          <a:p/>
          <a:p>
            <a:r>
              <a:t>Anyone still setting up: lunch is when a helper finishes it with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[Block 4 of 7 - 1:15-2:10 - 55 minutes]</a:t>
            </a:r>
          </a:p>
          <a:p/>
          <a:p>
            <a:r>
              <a:t>Say where we are on the journey: step 4 of 7, "Your agent, grounded: real evidence in, cited answers out." Then show what they will have at the end of this block before anyone starts.</a:t>
            </a:r>
          </a:p>
          <a:p/>
          <a:p>
            <a:r>
              <a:t>Grounding is the trusted in the session title. The checkers find; the agent explains and plans; a person decides.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[Watch me]</a:t>
            </a:r>
          </a:p>
          <a:p/>
          <a:p>
            <a:r>
              <a:t>Read both columns, row by row.</a:t>
            </a:r>
          </a:p>
          <a:p/>
          <a:p>
            <a:r>
              <a:t>Then ask one volunteer to read their own before and after. One is enough, and applaud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[The skill, not the tool]</a:t>
            </a:r>
          </a:p>
          <a:p/>
          <a:p>
            <a:r>
              <a:t>If Word is handy, show Review, then Check Accessibility on the syllabus, and paste its results into Copilot with the agent. Same skill, different tool.</a:t>
            </a:r>
          </a:p>
          <a:p/>
          <a:p>
            <a:r>
              <a:t>Those four barriers are why every agent has a human review step. Read each one; the room will recognise every one of them from their own campus.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[Break - 10 minutes]</a:t>
            </a:r>
          </a:p>
          <a:p/>
          <a:p>
            <a:r>
              <a:t>Short break on purpose. The next two blocks are where the day comes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[Block 5 of 7 - 2:20-3:00 - 40 minutes]</a:t>
            </a:r>
          </a:p>
          <a:p/>
          <a:p>
            <a:r>
              <a:t>Say where we are on the journey: step 5 of 7, "Your agent, shared: in an open-source collection, with your name on it." Then show what they will have at the end of this block before anyone starts.</a:t>
            </a:r>
          </a:p>
          <a:p/>
          <a:p>
            <a:r>
              <a:t>Everyone shared a practice agent before the day, so this is the second time, not the first. Say so; it changes the room.</a:t>
            </a:r>
          </a:p>
          <a:p/>
          <a:p>
            <a:r>
              <a:t>Helpers watch the issues labelled needs-a-hand and go to those people first. A Nearly there reply always says exactly what to fix.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[Open source, live]</a:t>
            </a:r>
          </a:p>
          <a:p/>
          <a:p>
            <a:r>
              <a:t>Project agents/README.md in github.com/Community-Access/ahg-2026 and refresh it as agents arrive. Read each name and agent title out loud. Applause is allowed and encouraged.</a:t>
            </a:r>
          </a:p>
          <a:p/>
          <a:p>
            <a:r>
              <a:t>Each agent is committed in its author's name, so it shows on their own GitHub profile. Started from a ready-made agent? It still counts. Say so: what matters is that it is yours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[Block 6 of 7 - 3:00-3:45 - 45 minutes]</a:t>
            </a:r>
          </a:p>
          <a:p/>
          <a:p>
            <a:r>
              <a:t>Say where we are on the journey: step 6 of 7, "Your agent in the team: the whole course, at once." Then show what they will have at the end of this block before anyone starts.</a:t>
            </a:r>
          </a:p>
          <a:p/>
          <a:p>
            <a:r>
              <a:t>This is building an agent team: they added a specialist, and their coordinator is running it. Copilot announces each file as it finishes, so screen reader users hear progress, not silence.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[What scale looks like]</a:t>
            </a:r>
          </a:p>
          <a:p/>
          <a:p>
            <a:r>
              <a:t>Ask: what would it take to run this across ten courses? Let them answer. The honest answer is a person's review time, which is exactly where it should 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[Agents in action]</a:t>
            </a:r>
          </a:p>
          <a:p/>
          <a:p>
            <a:r>
              <a:t>Copy every agents/&lt;login&gt;/&lt;name&gt;/ folder from the ahg-2026 repository into a room/ folder in your kit, then run /run-the-office on the projector. Read out each agent's name as the coordinator calls it.</a:t>
            </a:r>
          </a:p>
          <a:p/>
          <a:p>
            <a:r>
              <a:t>If the run is slow, narrate it. If it stumbles, say what happened and why; a real failure explained well teaches more than a perfect demo.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[Block 7 of 7 - 3:45-4:15 - 30 minutes]</a:t>
            </a:r>
          </a:p>
          <a:p/>
          <a:p>
            <a:r>
              <a:t>Say where we are on the journey: step 7 of 7, "Your campus: a 30-day plan." Then show what they will have at the end of this block before anyone starts.</a:t>
            </a:r>
          </a:p>
          <a:p/>
          <a:p>
            <a:r>
              <a:t>Small is the point. "Run the planner on the next five requests" beats "transform our office".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[4:15]</a:t>
            </a:r>
          </a:p>
          <a:p/>
          <a:p>
            <a:r>
              <a:t>Project the wall from GLOW. Read three aloud. Do not comment on them, do not rank them.</a:t>
            </a:r>
          </a:p>
          <a:p/>
          <a:p>
            <a:r>
              <a:t>Then go straight to the evaluation. The last five minutes belong to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[4:25 - Thank you]</a:t>
            </a:r>
          </a:p>
          <a:p/>
          <a:p>
            <a:r>
              <a:t>Say it, thank them, and hand over to the proctor for the evaluation. Then stop talking while people fill it in.</a:t>
            </a:r>
          </a:p>
          <a:p/>
          <a:p>
            <a:r>
              <a:t>No question block here. Answer at the tables while people pack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Accessibility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Accessing Higher Ground 2026</a:t>
            </a:r>
          </a:p>
          <a:p>
            <a:pPr marL="0" indent="0">
              <a:buNone/>
            </a:pPr>
            <a:r>
              <a:rPr sz="2400" b="0">
                <a:latin typeface="Arial"/>
              </a:rPr>
              <a:t>Building Human-Centered AI Workflows for Trusted Accessibility Automation at Scale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Today you build an accessibility agent. By four o'clock it is part of a team, and part of an open-source project, with your name on it.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Jeff Bishop - BITS, an affiliate of the American Council of the Blind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Forty thousand files and three people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The problem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WCAG 2.2 is the standard. Title II made it a deadline for public colleges and universities.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Every syllabus, slide deck, scanned reading and course page is in scope, and most of them are documents, not web pages.</a:t>
            </a:r>
          </a:p>
          <a:p>
            <a:pPr marL="0" indent="0">
              <a:buNone/>
            </a:pPr>
            <a:r>
              <a:rPr sz="2800" b="1">
                <a:latin typeface="Arial"/>
              </a:rPr>
              <a:t>Nobody fixes that by working harder. The question is how to scale without losing quality, accountability or trust.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The finished result, first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10642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latin typeface="Arial"/>
              </a:rPr>
              <a:t>Where we will be at 4:00</a:t>
            </a:r>
          </a:p>
          <a:p>
            <a:r>
              <a:rPr sz="1800">
                <a:latin typeface="Arial"/>
              </a:rPr>
              <a:t>This afternoon a team of agents works through a whole course and writes one report. Every finding has its evidence, its WCAG criterion, and a named person who checks it.</a:t>
            </a:r>
          </a:p>
          <a:p>
            <a:r>
              <a:rPr sz="1800">
                <a:latin typeface="Arial"/>
              </a:rPr>
              <a:t>You will build one of the agents that writes a section like this.</a:t>
            </a:r>
          </a:p>
          <a:p>
            <a:r>
              <a:rPr sz="1800">
                <a:latin typeface="Arial"/>
              </a:rPr>
              <a:t>One section of that report, from Maria's agent:</a:t>
            </a:r>
          </a:p>
        </p:txBody>
      </p:sp>
      <p:graphicFrame>
        <p:nvGraphicFramePr>
          <p:cNvPr id="4" name="Table 3" descr="One section of that report, from Maria's agent:"/>
          <p:cNvGraphicFramePr>
            <a:graphicFrameLocks noGrp="1"/>
          </p:cNvGraphicFramePr>
          <p:nvPr/>
        </p:nvGraphicFramePr>
        <p:xfrm>
          <a:off x="548640" y="338328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457200">
                <a:tc>
                  <a:txBody>
                    <a:bodyPr/>
                    <a:lstStyle/>
                    <a:p>
                      <a:r>
                        <a:rPr sz="1800" b="1">
                          <a:latin typeface="Arial"/>
                        </a:rPr>
                        <a:t>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latin typeface="Arial"/>
                        </a:rPr>
                        <a:t>What it says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The scanned required reading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Routed 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Alternate format planner, by Maria Alvarez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Evidence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GLOW audit: pictures of text, no text layer, untagged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Get a clean source, then large print and audio, and post it for every student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Reviewer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Alternate format specialist. Status: proposed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The journey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The map for today</a:t>
            </a:r>
          </a:p>
          <a:p>
            <a:pPr lvl="1">
              <a:buNone/>
            </a:pPr>
            <a:r>
              <a:rPr sz="2000" b="0">
                <a:latin typeface="Arial"/>
              </a:rPr>
              <a:t>1. The problem: a course full of barriers, and a team too small.</a:t>
            </a:r>
          </a:p>
          <a:p>
            <a:pPr lvl="1">
              <a:buNone/>
            </a:pPr>
            <a:r>
              <a:rPr sz="2000" b="0">
                <a:latin typeface="Arial"/>
              </a:rPr>
              <a:t>2. Your agent: five plain-English answers.</a:t>
            </a:r>
          </a:p>
          <a:p>
            <a:pPr lvl="1">
              <a:buNone/>
            </a:pPr>
            <a:r>
              <a:rPr sz="2000" b="0">
                <a:latin typeface="Arial"/>
              </a:rPr>
              <a:t>3. Your agent at work: Copilot uses it on one course document.</a:t>
            </a:r>
          </a:p>
          <a:p>
            <a:pPr lvl="1">
              <a:buNone/>
            </a:pPr>
            <a:r>
              <a:rPr sz="2000" b="0">
                <a:latin typeface="Arial"/>
              </a:rPr>
              <a:t>4. Your agent, grounded: real evidence in, cited answers out.</a:t>
            </a:r>
          </a:p>
          <a:p>
            <a:pPr lvl="1">
              <a:buNone/>
            </a:pPr>
            <a:r>
              <a:rPr sz="2000" b="0">
                <a:latin typeface="Arial"/>
              </a:rPr>
              <a:t>5. Your agent, shared: in an open-source collection, with your name on it.</a:t>
            </a:r>
          </a:p>
          <a:p>
            <a:pPr lvl="1">
              <a:buNone/>
            </a:pPr>
            <a:r>
              <a:rPr sz="2000" b="0">
                <a:latin typeface="Arial"/>
              </a:rPr>
              <a:t>6. Your agent in the team: the whole course, at once.</a:t>
            </a:r>
          </a:p>
          <a:p>
            <a:pPr lvl="1">
              <a:buNone/>
            </a:pPr>
            <a:r>
              <a:rPr sz="2000" b="0">
                <a:latin typeface="Arial"/>
              </a:rPr>
              <a:t>7. Your campus: a 30-day plan.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How today runs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Housekeeping</a:t>
            </a:r>
          </a:p>
          <a:p>
            <a:pPr lvl="1"/>
            <a:r>
              <a:rPr sz="2000" b="0">
                <a:latin typeface="Arial"/>
              </a:rPr>
              <a:t>10:30 to 4:30 Mountain Time. Lunch at 12:15. A break at 2:10.</a:t>
            </a:r>
          </a:p>
          <a:p>
            <a:pPr lvl="1"/>
            <a:r>
              <a:rPr sz="2000" b="0">
                <a:latin typeface="Arial"/>
              </a:rPr>
              <a:t>Everything is at letitglow.app/ahg. Not set up yet? A helper is coming to you.</a:t>
            </a:r>
          </a:p>
          <a:p>
            <a:pPr lvl="1"/>
            <a:r>
              <a:rPr sz="2000" b="0">
                <a:latin typeface="Arial"/>
              </a:rPr>
              <a:t>Seven blocks. Every one starts by showing you the finished result.</a:t>
            </a:r>
          </a:p>
          <a:p>
            <a:pPr lvl="1"/>
            <a:r>
              <a:rPr sz="2000" b="0">
                <a:latin typeface="Arial"/>
              </a:rPr>
              <a:t>The last five minutes, at 4:25, are the session evaluation.</a:t>
            </a:r>
          </a:p>
          <a:p>
            <a:pPr lvl="1"/>
            <a:r>
              <a:rPr sz="2000" b="0">
                <a:latin typeface="Arial"/>
              </a:rPr>
              <a:t>Ask for anything, any time: large print, a seat, a pause, a repeat.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Private stays private, and people decide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Two rules, all day</a:t>
            </a:r>
          </a:p>
          <a:p>
            <a:pPr lvl="1">
              <a:buNone/>
            </a:pPr>
            <a:r>
              <a:rPr sz="2000" b="0">
                <a:latin typeface="Arial"/>
              </a:rPr>
              <a:t>1. Never paste anything private into any AI: student records, health or disability information, anyone's name. We use a sample course all day.</a:t>
            </a:r>
          </a:p>
          <a:p>
            <a:pPr lvl="1">
              <a:buNone/>
            </a:pPr>
            <a:r>
              <a:rPr sz="2000" b="0">
                <a:latin typeface="Arial"/>
              </a:rPr>
              <a:t>2. Every agent ends with a person checking its work. Agents draft. People decide.</a:t>
            </a:r>
          </a:p>
          <a:p>
            <a:pPr marL="0" indent="0">
              <a:buNone/>
            </a:pPr>
            <a:r>
              <a:rPr sz="2800" b="1">
                <a:latin typeface="Arial"/>
              </a:rPr>
              <a:t>If nobody is named, nobody reviewed 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What an agent 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No code, really</a:t>
            </a:r>
          </a:p>
          <a:p>
            <a:pPr lvl="1"/>
            <a:r>
              <a:rPr sz="2000" b="0">
                <a:latin typeface="Arial"/>
              </a:rPr>
              <a:t>Role: Who it is, and who it works for.</a:t>
            </a:r>
          </a:p>
          <a:p>
            <a:pPr lvl="1"/>
            <a:r>
              <a:rPr sz="2000" b="0">
                <a:latin typeface="Arial"/>
              </a:rPr>
              <a:t>Task: The one job it does.</a:t>
            </a:r>
          </a:p>
          <a:p>
            <a:pPr lvl="1"/>
            <a:r>
              <a:rPr sz="2000" b="0">
                <a:latin typeface="Arial"/>
              </a:rPr>
              <a:t>Trusted guidance: The standards and policies it must cite: WCAG 2.2, your own procedures.</a:t>
            </a:r>
          </a:p>
          <a:p>
            <a:pPr lvl="1"/>
            <a:r>
              <a:rPr sz="2000" b="0">
                <a:latin typeface="Arial"/>
              </a:rPr>
              <a:t>Output format: What comes back, in a shape a busy person can use.</a:t>
            </a:r>
          </a:p>
          <a:p>
            <a:pPr lvl="1"/>
            <a:r>
              <a:rPr sz="2000" b="0">
                <a:latin typeface="Arial"/>
              </a:rPr>
              <a:t>Human review: Who checks it before anything goes out.</a:t>
            </a:r>
          </a:p>
          <a:p>
            <a:pPr marL="0" indent="0">
              <a:buNone/>
            </a:pPr>
            <a:r>
              <a:rPr sz="2800" b="1">
                <a:latin typeface="Arial"/>
              </a:rPr>
              <a:t>An agent is those five answers, written in plain English. Writing one is writing, not coding.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Your accessibility office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latin typeface="Arial"/>
              </a:rPr>
              <a:t>Agents in action</a:t>
            </a:r>
          </a:p>
          <a:p>
            <a:r>
              <a:rPr sz="1800">
                <a:latin typeface="Arial"/>
              </a:rPr>
              <a:t>The agent team you will join this afternoon. A coordinator routes each file to these specialists.</a:t>
            </a:r>
          </a:p>
        </p:txBody>
      </p:sp>
      <p:graphicFrame>
        <p:nvGraphicFramePr>
          <p:cNvPr id="4" name="Table 3" descr="The agent team you will join this afternoon. A coordinator routes each file to these specialists."/>
          <p:cNvGraphicFramePr>
            <a:graphicFrameLocks noGrp="1"/>
          </p:cNvGraphicFramePr>
          <p:nvPr/>
        </p:nvGraphicFramePr>
        <p:xfrm>
          <a:off x="548640" y="2560320"/>
          <a:ext cx="1106424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420624">
                <a:tc>
                  <a:txBody>
                    <a:bodyPr/>
                    <a:lstStyle/>
                    <a:p>
                      <a:r>
                        <a:rPr sz="1800" b="1">
                          <a:latin typeface="Arial"/>
                        </a:rPr>
                        <a:t>Specialist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latin typeface="Arial"/>
                        </a:rPr>
                        <a:t>Takes</a:t>
                      </a:r>
                    </a:p>
                  </a:txBody>
                  <a:tcPr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Word documents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Syllabi, handouts</a:t>
                      </a:r>
                    </a:p>
                  </a:txBody>
                  <a:tcPr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PowerPoint slides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Lecture decks</a:t>
                      </a:r>
                    </a:p>
                  </a:txBody>
                  <a:tcPr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Excel workbooks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Gradebooks, templates</a:t>
                      </a:r>
                    </a:p>
                  </a:txBody>
                  <a:tcPr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PDF documents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Readings, forms, scans</a:t>
                      </a:r>
                    </a:p>
                  </a:txBody>
                  <a:tcPr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Web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Course pages, with axe and Accessibility Insights</a:t>
                      </a:r>
                    </a:p>
                  </a:txBody>
                  <a:tcPr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Captions and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Lecture captions</a:t>
                      </a:r>
                    </a:p>
                  </a:txBody>
                  <a:tcPr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Plain 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Anything a student must read and act on</a:t>
                      </a:r>
                    </a:p>
                  </a:txBody>
                  <a:tcPr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Standards reviewer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Everyone's findings, last</a:t>
                      </a:r>
                    </a:p>
                  </a:txBody>
                  <a:tcPr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Your agent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Whatever you build it to do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Design your agent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Block 2 of 7 - 10:50-11:50 - 60 minutes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By the end of this block: your own agent, in a file, with your name on it.</a:t>
            </a:r>
          </a:p>
          <a:p>
            <a:pPr lvl="1"/>
            <a:r>
              <a:rPr sz="2000" b="0">
                <a:latin typeface="Arial"/>
              </a:rPr>
              <a:t>Documents and alternate formats: An alternate format planner, or a document triage agent.</a:t>
            </a:r>
          </a:p>
          <a:p>
            <a:pPr lvl="1"/>
            <a:r>
              <a:rPr sz="2000" b="0">
                <a:latin typeface="Arial"/>
              </a:rPr>
              <a:t>Course content and faculty coaching: A faculty coach, or a course page coach.</a:t>
            </a:r>
          </a:p>
          <a:p>
            <a:pPr lvl="1"/>
            <a:r>
              <a:rPr sz="2000" b="0">
                <a:latin typeface="Arial"/>
              </a:rPr>
              <a:t>Compliance and procurement: A remediation log keeper, or a vendor report reader.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Pick one card. Bring one real problem from your job, with nothing private in 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Maria's five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latin typeface="Arial"/>
              </a:rPr>
              <a:t>Watch me first</a:t>
            </a:r>
          </a:p>
          <a:p>
            <a:r>
              <a:rPr sz="1800">
                <a:latin typeface="Arial"/>
              </a:rPr>
              <a:t>Maria, from the Disability Resource Center, designing her alternate format planner:</a:t>
            </a:r>
          </a:p>
        </p:txBody>
      </p:sp>
      <p:graphicFrame>
        <p:nvGraphicFramePr>
          <p:cNvPr id="4" name="Table 3" descr="Maria, from the Disability Resource Center, designing her alternate format planner:"/>
          <p:cNvGraphicFramePr>
            <a:graphicFrameLocks noGrp="1"/>
          </p:cNvGraphicFramePr>
          <p:nvPr/>
        </p:nvGraphicFramePr>
        <p:xfrm>
          <a:off x="548640" y="256032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457200">
                <a:tc>
                  <a:txBody>
                    <a:bodyPr/>
                    <a:lstStyle/>
                    <a:p>
                      <a:r>
                        <a:rPr sz="1800" b="1">
                          <a:latin typeface="Arial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latin typeface="Arial"/>
                        </a:rPr>
                        <a:t>Maria's answer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An alternate format planner in a disability resource center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Plan the formats a student needs from a checker's report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Trusted guidance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WCAG 2.2 1.4.5 and 1.1.1, ACB large print, our procedure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Output 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Numbered steps with who does each, then a checklist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Human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The specialist checks page by page; the student confirms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Copilot asks, you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Your turn</a:t>
            </a:r>
          </a:p>
          <a:p>
            <a:pPr lvl="1">
              <a:buNone/>
            </a:pPr>
            <a:r>
              <a:rPr sz="2000" b="0">
                <a:latin typeface="Arial"/>
              </a:rPr>
              <a:t>1. Open Copilot Chat: Control+Alt+I on Windows, Command+Control+I on a Mac.</a:t>
            </a:r>
          </a:p>
          <a:p>
            <a:pPr lvl="1">
              <a:buNone/>
            </a:pPr>
            <a:r>
              <a:rPr sz="2000" b="0">
                <a:latin typeface="Arial"/>
              </a:rPr>
              <a:t>2. Type /design-my-agent and press Enter.</a:t>
            </a:r>
          </a:p>
          <a:p>
            <a:pPr lvl="1">
              <a:buNone/>
            </a:pPr>
            <a:r>
              <a:rPr sz="2000" b="0">
                <a:latin typeface="Arial"/>
              </a:rPr>
              <a:t>3. Answer the questions, one at a time. Borrow from the example whenever you like.</a:t>
            </a:r>
          </a:p>
          <a:p>
            <a:pPr lvl="1">
              <a:buNone/>
            </a:pPr>
            <a:r>
              <a:rPr sz="2000" b="0">
                <a:latin typeface="Arial"/>
              </a:rPr>
              <a:t>4. Copilot writes your answers into my-agent/SKILL.md and reads it back.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You are on track if Copilot tells you one thing your agent does well.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Stuck? Copy a ready-made agent from examples/agents into my-agent. That counts. You are still in.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Your agent at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Block 3 of 7 - 11:50-12:15 - 25 minutes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By the end of this block: your agent's first answer on a real course document.</a:t>
            </a:r>
          </a:p>
          <a:p>
            <a:pPr lvl="1">
              <a:buNone/>
            </a:pPr>
            <a:r>
              <a:rPr sz="2000" b="0">
                <a:latin typeface="Arial"/>
              </a:rPr>
              <a:t>1. In Copilot Chat, type /try-my-agent.</a:t>
            </a:r>
          </a:p>
          <a:p>
            <a:pPr lvl="1">
              <a:buNone/>
            </a:pPr>
            <a:r>
              <a:rPr sz="2000" b="0">
                <a:latin typeface="Arial"/>
              </a:rPr>
              <a:t>2. Pick a file from the PSY 101 sample course.</a:t>
            </a:r>
          </a:p>
          <a:p>
            <a:pPr lvl="1">
              <a:buNone/>
            </a:pPr>
            <a:r>
              <a:rPr sz="2000" b="0">
                <a:latin typeface="Arial"/>
              </a:rPr>
              <a:t>3. Read what your agent says.</a:t>
            </a:r>
          </a:p>
          <a:p>
            <a:pPr marL="0" indent="0">
              <a:buNone/>
            </a:pPr>
            <a:r>
              <a:rPr sz="2800" b="1">
                <a:latin typeface="Arial"/>
              </a:rPr>
              <a:t>It will guess a little. That is not a mistake. It is the setup for this afternoon.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Maria's first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Watch me</a:t>
            </a:r>
          </a:p>
          <a:p>
            <a:pPr lvl="1"/>
            <a:r>
              <a:rPr sz="2000" b="0">
                <a:latin typeface="Arial"/>
              </a:rPr>
              <a:t>"Run Acrobat's Make Accessible action, add alternative text to all images, and increase the font size. This will make the document compliant with WCAG 2.1."</a:t>
            </a:r>
          </a:p>
          <a:p>
            <a:pPr lvl="1"/>
            <a:r>
              <a:rPr sz="2000" b="0">
                <a:latin typeface="Arial"/>
              </a:rPr>
              <a:t>It never saw the file, so it did not know the reading is a scan.</a:t>
            </a:r>
          </a:p>
          <a:p>
            <a:pPr lvl="1"/>
            <a:r>
              <a:rPr sz="2000" b="0">
                <a:latin typeface="Arial"/>
              </a:rPr>
              <a:t>Alt text on pictures of text would describe the pictures, not turn them into text.</a:t>
            </a:r>
          </a:p>
          <a:p>
            <a:pPr lvl="1"/>
            <a:r>
              <a:rPr sz="2000" b="0">
                <a:latin typeface="Arial"/>
              </a:rPr>
              <a:t>It said "compliant", which her agent is told never to say.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Back at 1:15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Lunch - 12:15-1:15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You have an agent. That was the hard part.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After lunch it stops guessing.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Ground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Block 4 of 7 - 1:15-2:10 - 55 minutes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By the end of this block: the same agent, giving cited answers from real evidence. A before and an after.</a:t>
            </a:r>
          </a:p>
          <a:p>
            <a:pPr lvl="1">
              <a:buNone/>
            </a:pPr>
            <a:r>
              <a:rPr sz="2000" b="0">
                <a:latin typeface="Arial"/>
              </a:rPr>
              <a:t>1. In Copilot Chat, type /ground-my-agent.</a:t>
            </a:r>
          </a:p>
          <a:p>
            <a:pPr lvl="1">
              <a:buNone/>
            </a:pPr>
            <a:r>
              <a:rPr sz="2000" b="0">
                <a:latin typeface="Arial"/>
              </a:rPr>
              <a:t>2. Use the same file as this morning.</a:t>
            </a:r>
          </a:p>
          <a:p>
            <a:pPr lvl="1">
              <a:buNone/>
            </a:pPr>
            <a:r>
              <a:rPr sz="2000" b="0">
                <a:latin typeface="Arial"/>
              </a:rPr>
              <a:t>3. Your agent reads that file's checker report from sample-course/evidence: GLOW for documents, axe for the web page.</a:t>
            </a:r>
          </a:p>
          <a:p>
            <a:pPr lvl="1">
              <a:buNone/>
            </a:pPr>
            <a:r>
              <a:rPr sz="2000" b="0">
                <a:latin typeface="Arial"/>
              </a:rPr>
              <a:t>4. Compare the two answers.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Before and after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latin typeface="Arial"/>
              </a:rPr>
              <a:t>Watch me</a:t>
            </a:r>
          </a:p>
          <a:p>
            <a:r>
              <a:rPr sz="1800">
                <a:latin typeface="Arial"/>
              </a:rPr>
              <a:t>Maria's agent, on the scanned reading:</a:t>
            </a:r>
          </a:p>
        </p:txBody>
      </p:sp>
      <p:graphicFrame>
        <p:nvGraphicFramePr>
          <p:cNvPr id="4" name="Table 3" descr="Maria's agent, on the scanned reading:"/>
          <p:cNvGraphicFramePr>
            <a:graphicFrameLocks noGrp="1"/>
          </p:cNvGraphicFramePr>
          <p:nvPr/>
        </p:nvGraphicFramePr>
        <p:xfrm>
          <a:off x="548640" y="2560320"/>
          <a:ext cx="11064240" cy="233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466344">
                <a:tc>
                  <a:txBody>
                    <a:bodyPr/>
                    <a:lstStyle/>
                    <a:p>
                      <a:r>
                        <a:rPr sz="1800" b="1">
                          <a:latin typeface="Arial"/>
                        </a:rPr>
                        <a:t>Before evidence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latin typeface="Arial"/>
                        </a:rPr>
                        <a:t>After evidence</a:t>
                      </a:r>
                    </a:p>
                  </a:txBody>
                  <a:tcPr/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Guessed the file was an ordinary PDF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Knew it was two pages of pictures of text</a:t>
                      </a:r>
                    </a:p>
                  </a:txBody>
                  <a:tcPr/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WCAG 2.1, no 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WCAG 2.2, 1.4.5 Images of Text, linked</a:t>
                      </a:r>
                    </a:p>
                  </a:txBody>
                  <a:tcPr/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"Compliant"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What was checked, and what a person must check</a:t>
                      </a:r>
                    </a:p>
                  </a:txBody>
                  <a:tcPr/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Fix the PDF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Get a clean source, then large print and audio for everyone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Any checker, and a 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The skill, not the tool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The same works with Word's and PowerPoint's own Accessibility Checker, Acrobat's checker, or Accessibility Insights. The skill is giving your agent evidence.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And some barriers no checker sees:</a:t>
            </a:r>
          </a:p>
          <a:p>
            <a:pPr lvl="1"/>
            <a:r>
              <a:rPr sz="2000" b="0">
                <a:latin typeface="Arial"/>
              </a:rPr>
              <a:t>The accommodations statement, last, in 8-point gray, contradicted two sections earlier by a no-makeup-exams rule in capitals.</a:t>
            </a:r>
          </a:p>
          <a:p>
            <a:pPr lvl="1"/>
            <a:r>
              <a:rPr sz="2000" b="0">
                <a:latin typeface="Arial"/>
              </a:rPr>
              <a:t>Alt text that says "image.png".</a:t>
            </a:r>
          </a:p>
          <a:p>
            <a:pPr lvl="1"/>
            <a:r>
              <a:rPr sz="2000" b="0">
                <a:latin typeface="Arial"/>
              </a:rPr>
              <a:t>A lab that only works if you can see color.</a:t>
            </a:r>
          </a:p>
          <a:p>
            <a:pPr lvl="1"/>
            <a:r>
              <a:rPr sz="2000" b="0">
                <a:latin typeface="Arial"/>
              </a:rPr>
              <a:t>Captions that turn Ebbinghaus into "ebb in house".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Back at 2:20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Break - 10 minutes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Next, your agent goes public. Nicely.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Share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Block 5 of 7 - 2:20-3:00 - 40 minutes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By the end of this block: your agent in the open-source AHG 2026 collection, committed in your name.</a:t>
            </a:r>
          </a:p>
          <a:p>
            <a:pPr lvl="1">
              <a:buNone/>
            </a:pPr>
            <a:r>
              <a:rPr sz="2000" b="0">
                <a:latin typeface="Arial"/>
              </a:rPr>
              <a:t>1. Open letitglow.app/ahg/share, and choose your my-agent/SKILL.md.</a:t>
            </a:r>
          </a:p>
          <a:p>
            <a:pPr lvl="1">
              <a:buNone/>
            </a:pPr>
            <a:r>
              <a:rPr sz="2000" b="0">
                <a:latin typeface="Arial"/>
              </a:rPr>
              <a:t>2. Press Open the share form on GitHub. The form opens, already filled in.</a:t>
            </a:r>
          </a:p>
          <a:p>
            <a:pPr lvl="1">
              <a:buNone/>
            </a:pPr>
            <a:r>
              <a:rPr sz="2000" b="0">
                <a:latin typeface="Arial"/>
              </a:rPr>
              <a:t>3. Tick the privacy box, and press Submit new issue.</a:t>
            </a:r>
          </a:p>
          <a:p>
            <a:pPr lvl="1">
              <a:buNone/>
            </a:pPr>
            <a:r>
              <a:rPr sz="2000" b="0">
                <a:latin typeface="Arial"/>
              </a:rPr>
              <a:t>4. Within a minute, the reply: Your agent is in.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You did this once already, with your practice agent. Same again.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In the collection, with your name on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Open source, live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As your agents arrive, the collection grows, here, on the screen.</a:t>
            </a:r>
          </a:p>
          <a:p>
            <a:pPr marL="0" indent="0">
              <a:buNone/>
            </a:pPr>
            <a:r>
              <a:rPr sz="2800" b="1">
                <a:latin typeface="Arial"/>
              </a:rPr>
              <a:t>Tonight every one of them goes into the Accessibility Agents project, with every author credited, for anyone in higher education to use and improve.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Build the office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Block 6 of 7 - 3:00-3:45 - 45 minutes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By the end of this block: your agent working inside a team, across the whole course, and one team report.</a:t>
            </a:r>
          </a:p>
          <a:p>
            <a:pPr lvl="1">
              <a:buNone/>
            </a:pPr>
            <a:r>
              <a:rPr sz="2000" b="0">
                <a:latin typeface="Arial"/>
              </a:rPr>
              <a:t>1. In Copilot Chat in VS Code, type /run-the-office.</a:t>
            </a:r>
          </a:p>
          <a:p>
            <a:pPr lvl="1">
              <a:buNone/>
            </a:pPr>
            <a:r>
              <a:rPr sz="2000" b="0">
                <a:latin typeface="Arial"/>
              </a:rPr>
              <a:t>2. The coordinator sends each course file to its specialists, and yours where it fits.</a:t>
            </a:r>
          </a:p>
          <a:p>
            <a:pPr lvl="1">
              <a:buNone/>
            </a:pPr>
            <a:r>
              <a:rPr sz="2000" b="0">
                <a:latin typeface="Arial"/>
              </a:rPr>
              <a:t>3. The standards reviewer checks everyone's work.</a:t>
            </a:r>
          </a:p>
          <a:p>
            <a:pPr lvl="1">
              <a:buNone/>
            </a:pPr>
            <a:r>
              <a:rPr sz="2000" b="0">
                <a:latin typeface="Arial"/>
              </a:rPr>
              <a:t>4. You get the team report, with your agent's section in it.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One course, one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What scale looks like</a:t>
            </a:r>
          </a:p>
          <a:p>
            <a:pPr lvl="1"/>
            <a:r>
              <a:rPr sz="2000" b="0">
                <a:latin typeface="Arial"/>
              </a:rPr>
              <a:t>Seven files, eight specialists, plus yours.</a:t>
            </a:r>
          </a:p>
          <a:p>
            <a:pPr lvl="1"/>
            <a:r>
              <a:rPr sz="2000" b="0">
                <a:latin typeface="Arial"/>
              </a:rPr>
              <a:t>Every finding: evidence, a WCAG 2.2 criterion with its link, and a named reviewer.</a:t>
            </a:r>
          </a:p>
          <a:p>
            <a:pPr lvl="1"/>
            <a:r>
              <a:rPr sz="2000" b="0">
                <a:latin typeface="Arial"/>
              </a:rPr>
              <a:t>A list of what no checker could see, for a person.</a:t>
            </a:r>
          </a:p>
          <a:p>
            <a:pPr lvl="1"/>
            <a:r>
              <a:rPr sz="2000" b="0">
                <a:latin typeface="Arial"/>
              </a:rPr>
              <a:t>Three lines at the top that a director will actually read.</a:t>
            </a:r>
          </a:p>
          <a:p>
            <a:pPr marL="0" indent="0">
              <a:buNone/>
            </a:pPr>
            <a:r>
              <a:rPr sz="2800" b="1">
                <a:latin typeface="Arial"/>
              </a:rPr>
              <a:t>That is quality, accountability and transparency, at scale. It is also a Tuesday.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Everyone's agents,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Agents in action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One more run, on the screen: the office team with every agent this room shared.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Listen for yours.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Take it home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106424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latin typeface="Arial"/>
              </a:rPr>
              <a:t>Block 7 of 7 - 3:45-4:15 - 30 minutes</a:t>
            </a:r>
          </a:p>
          <a:p>
            <a:r>
              <a:rPr sz="1800">
                <a:latin typeface="Arial"/>
              </a:rPr>
              <a:t>By the end of this block: a 30-day plan for your own campus.</a:t>
            </a:r>
          </a:p>
          <a:p>
            <a:r>
              <a:rPr sz="1800">
                <a:latin typeface="Arial"/>
              </a:rPr>
              <a:t>1. In Copilot Chat, type /my-30-day-plan.</a:t>
            </a:r>
          </a:p>
          <a:p>
            <a:r>
              <a:rPr sz="1800">
                <a:latin typeface="Arial"/>
              </a:rPr>
              <a:t>2. Then add your one-sentence commitment at letitglow.app/w/your-code/11 for the wall.</a:t>
            </a:r>
          </a:p>
          <a:p>
            <a:r>
              <a:rPr sz="1800">
                <a:latin typeface="Arial"/>
              </a:rPr>
              <a:t>What you can do on Monday, with tools you already have:</a:t>
            </a:r>
          </a:p>
        </p:txBody>
      </p:sp>
      <p:graphicFrame>
        <p:nvGraphicFramePr>
          <p:cNvPr id="4" name="Table 3" descr="What you can do on Monday, with tools you already have:"/>
          <p:cNvGraphicFramePr>
            <a:graphicFrameLocks noGrp="1"/>
          </p:cNvGraphicFramePr>
          <p:nvPr/>
        </p:nvGraphicFramePr>
        <p:xfrm>
          <a:off x="548640" y="3794760"/>
          <a:ext cx="11064240" cy="233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466344">
                <a:tc>
                  <a:txBody>
                    <a:bodyPr/>
                    <a:lstStyle/>
                    <a:p>
                      <a:r>
                        <a:rPr sz="1800" b="1">
                          <a:latin typeface="Arial"/>
                        </a:rPr>
                        <a:t>You learned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latin typeface="Arial"/>
                        </a:rPr>
                        <a:t>Monday, with</a:t>
                      </a:r>
                    </a:p>
                  </a:txBody>
                  <a:tcPr/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Writing an agent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Any AI assistant, including your campus Copilot</a:t>
                      </a:r>
                    </a:p>
                  </a:txBody>
                  <a:tcPr/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Grounding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Word's, PowerPoint's and Acrobat's checkers, Accessibility Insights, axe</a:t>
                      </a:r>
                    </a:p>
                  </a:txBody>
                  <a:tcPr/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Human review, in 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Your own office's process</a:t>
                      </a:r>
                    </a:p>
                  </a:txBody>
                  <a:tcPr/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Agent teams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Arial"/>
                        </a:rPr>
                        <a:t>One specialist at a time, or the Accessibility Agents project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The commitment wall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4:15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Every commitment in this room, on one screen, with no names on it.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97280"/>
          </a:xfrm>
        </p:spPr>
        <p:txBody>
          <a:bodyPr/>
          <a:lstStyle/>
          <a:p>
            <a:r>
              <a:rPr sz="3600" b="1">
                <a:latin typeface="Arial"/>
              </a:rPr>
              <a:t>Go make one more champion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937760"/>
          </a:xfrm>
        </p:spPr>
        <p:txBody>
          <a:bodyPr wrap="square"/>
          <a:lstStyle/>
          <a:p>
            <a:pPr marL="0" indent="0">
              <a:buNone/>
            </a:pPr>
            <a:r>
              <a:rPr sz="1800" b="0">
                <a:latin typeface="Arial"/>
              </a:rPr>
              <a:t>4:25 - Thank you</a:t>
            </a:r>
          </a:p>
          <a:p>
            <a:pPr marL="0" indent="0">
              <a:buNone/>
            </a:pPr>
            <a:r>
              <a:rPr sz="2400" b="0">
                <a:latin typeface="Arial"/>
              </a:rPr>
              <a:t>You came in with a problem. You are leaving with an agent, a team and a plan.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Before you go: the session evaluation. It shapes next year's conference.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Help any time, before or after today: support@community-access.org.</a:t>
            </a:r>
          </a:p>
          <a:p>
            <a:pPr marL="0" indent="0">
              <a:buNone/>
            </a:pPr>
            <a:r>
              <a:rPr sz="2000" b="0">
                <a:latin typeface="Arial"/>
              </a:rPr>
              <a:t>GLOW is a community project of BITS, an affiliate of the American Council of the Blind.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Accessibility Agents</dc:title>
  <dc:subject>Building Human-Centered AI Workflows for Trusted Accessibility Automation at Scale</dc:subject>
  <dc:creator>Jeff Bishop - BITS, an affiliate of the American Council of the Blind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en-US</dc:language>
</cp:coreProperties>
</file>